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85" r:id="rId6"/>
    <p:sldId id="286" r:id="rId7"/>
    <p:sldId id="262" r:id="rId8"/>
    <p:sldId id="268" r:id="rId9"/>
    <p:sldId id="278" r:id="rId10"/>
    <p:sldId id="279" r:id="rId11"/>
    <p:sldId id="290" r:id="rId12"/>
    <p:sldId id="267" r:id="rId13"/>
    <p:sldId id="282" r:id="rId14"/>
    <p:sldId id="266" r:id="rId15"/>
    <p:sldId id="288" r:id="rId16"/>
    <p:sldId id="281" r:id="rId17"/>
    <p:sldId id="283" r:id="rId18"/>
    <p:sldId id="289" r:id="rId19"/>
    <p:sldId id="284" r:id="rId20"/>
    <p:sldId id="291" r:id="rId21"/>
    <p:sldId id="280" r:id="rId22"/>
    <p:sldId id="276" r:id="rId23"/>
    <p:sldId id="287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9" autoAdjust="0"/>
    <p:restoredTop sz="95952" autoAdjust="0"/>
  </p:normalViewPr>
  <p:slideViewPr>
    <p:cSldViewPr>
      <p:cViewPr>
        <p:scale>
          <a:sx n="90" d="100"/>
          <a:sy n="90" d="100"/>
        </p:scale>
        <p:origin x="-144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>
                <a:solidFill>
                  <a:srgbClr val="FF0000"/>
                </a:solidFill>
              </a:rPr>
              <a:t>Extending the Distributed Service Profiler</a:t>
            </a:r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264736"/>
          </a:xfrm>
        </p:spPr>
        <p:txBody>
          <a:bodyPr>
            <a:normAutofit lnSpcReduction="10000"/>
          </a:bodyPr>
          <a:lstStyle/>
          <a:p>
            <a:endParaRPr lang="en-NZ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NZ" dirty="0" smtClean="0">
                <a:solidFill>
                  <a:schemeClr val="bg2">
                    <a:lumMod val="50000"/>
                  </a:schemeClr>
                </a:solidFill>
              </a:rPr>
              <a:t>Shelley Lowe</a:t>
            </a:r>
          </a:p>
          <a:p>
            <a:r>
              <a:rPr lang="en-NZ" dirty="0" smtClean="0">
                <a:solidFill>
                  <a:schemeClr val="bg2">
                    <a:lumMod val="50000"/>
                  </a:schemeClr>
                </a:solidFill>
              </a:rPr>
              <a:t>4950257</a:t>
            </a:r>
          </a:p>
          <a:p>
            <a:r>
              <a:rPr lang="en-NZ" dirty="0" smtClean="0">
                <a:solidFill>
                  <a:schemeClr val="bg2">
                    <a:lumMod val="50000"/>
                  </a:schemeClr>
                </a:solidFill>
              </a:rPr>
              <a:t>BTech 451 Project</a:t>
            </a:r>
          </a:p>
          <a:p>
            <a:r>
              <a:rPr lang="en-NZ" dirty="0" smtClean="0">
                <a:solidFill>
                  <a:schemeClr val="bg2">
                    <a:lumMod val="50000"/>
                  </a:schemeClr>
                </a:solidFill>
              </a:rPr>
              <a:t>Final Seminar</a:t>
            </a:r>
            <a:endParaRPr lang="en-NZ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Notifications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err="1" smtClean="0"/>
              <a:t>MBeans</a:t>
            </a:r>
            <a:r>
              <a:rPr lang="en-NZ" dirty="0" smtClean="0"/>
              <a:t> can generate and emit notifications by extending </a:t>
            </a:r>
            <a:r>
              <a:rPr lang="en-NZ" dirty="0" err="1" smtClean="0"/>
              <a:t>NotificationBroadcastSupport</a:t>
            </a:r>
            <a:endParaRPr lang="en-NZ" dirty="0" smtClean="0"/>
          </a:p>
          <a:p>
            <a:r>
              <a:rPr lang="en-NZ" dirty="0" smtClean="0"/>
              <a:t>Contains source, sequence number, message </a:t>
            </a:r>
            <a:r>
              <a:rPr lang="en-NZ" dirty="0" err="1" smtClean="0"/>
              <a:t>etc</a:t>
            </a:r>
            <a:endParaRPr lang="en-NZ" dirty="0" smtClean="0"/>
          </a:p>
          <a:p>
            <a:r>
              <a:rPr lang="en-NZ" dirty="0" smtClean="0"/>
              <a:t>A client can extend </a:t>
            </a:r>
            <a:r>
              <a:rPr lang="en-NZ" dirty="0" err="1" smtClean="0"/>
              <a:t>NotificationListener</a:t>
            </a:r>
            <a:r>
              <a:rPr lang="en-NZ" dirty="0" smtClean="0"/>
              <a:t> to listen for and process incoming notifications.</a:t>
            </a:r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Solution Overview</a:t>
            </a:r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4" idx="1"/>
            <a:endCxn id="18" idx="0"/>
          </p:cNvCxnSpPr>
          <p:nvPr/>
        </p:nvCxnSpPr>
        <p:spPr>
          <a:xfrm rot="16200000" flipH="1">
            <a:off x="3924411" y="2379427"/>
            <a:ext cx="1033423" cy="380979"/>
          </a:xfrm>
          <a:prstGeom prst="bentConnector3">
            <a:avLst>
              <a:gd name="adj1" fmla="val 50000"/>
            </a:avLst>
          </a:prstGeom>
          <a:ln w="50800" cap="flat"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831512" y="3086629"/>
            <a:ext cx="1600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err="1" smtClean="0"/>
              <a:t>Jini</a:t>
            </a:r>
            <a:endParaRPr lang="en-NZ" dirty="0"/>
          </a:p>
        </p:txBody>
      </p:sp>
      <p:sp>
        <p:nvSpPr>
          <p:cNvPr id="22" name="Rounded Rectangle 21"/>
          <p:cNvSpPr/>
          <p:nvPr/>
        </p:nvSpPr>
        <p:spPr>
          <a:xfrm>
            <a:off x="1368972" y="1443606"/>
            <a:ext cx="1600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Service A</a:t>
            </a:r>
            <a:endParaRPr lang="en-NZ" dirty="0"/>
          </a:p>
        </p:txBody>
      </p:sp>
      <p:cxnSp>
        <p:nvCxnSpPr>
          <p:cNvPr id="30" name="Straight Arrow Connector 29"/>
          <p:cNvCxnSpPr>
            <a:stCxn id="22" idx="3"/>
            <a:endCxn id="25" idx="1"/>
          </p:cNvCxnSpPr>
          <p:nvPr/>
        </p:nvCxnSpPr>
        <p:spPr>
          <a:xfrm>
            <a:off x="2969172" y="1748406"/>
            <a:ext cx="2898228" cy="0"/>
          </a:xfrm>
          <a:prstGeom prst="straightConnector1">
            <a:avLst/>
          </a:prstGeom>
          <a:ln w="50800" cap="flat"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867400" y="1443606"/>
            <a:ext cx="1600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Service B</a:t>
            </a:r>
            <a:endParaRPr lang="en-NZ" dirty="0"/>
          </a:p>
        </p:txBody>
      </p:sp>
      <p:cxnSp>
        <p:nvCxnSpPr>
          <p:cNvPr id="28" name="Straight Arrow Connector 27"/>
          <p:cNvCxnSpPr>
            <a:stCxn id="18" idx="3"/>
            <a:endCxn id="29" idx="1"/>
          </p:cNvCxnSpPr>
          <p:nvPr/>
        </p:nvCxnSpPr>
        <p:spPr>
          <a:xfrm>
            <a:off x="5431712" y="3391429"/>
            <a:ext cx="1883488" cy="0"/>
          </a:xfrm>
          <a:prstGeom prst="straightConnector1">
            <a:avLst/>
          </a:prstGeom>
          <a:ln w="50800" cap="flat"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315200" y="3086629"/>
            <a:ext cx="1600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Profiler</a:t>
            </a:r>
            <a:endParaRPr lang="en-NZ" dirty="0"/>
          </a:p>
        </p:txBody>
      </p:sp>
      <p:sp>
        <p:nvSpPr>
          <p:cNvPr id="35" name="Rounded Rectangle 34"/>
          <p:cNvSpPr/>
          <p:nvPr/>
        </p:nvSpPr>
        <p:spPr>
          <a:xfrm>
            <a:off x="1342696" y="5407573"/>
            <a:ext cx="1600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Hibernate</a:t>
            </a:r>
            <a:endParaRPr lang="en-NZ" dirty="0"/>
          </a:p>
        </p:txBody>
      </p:sp>
      <p:cxnSp>
        <p:nvCxnSpPr>
          <p:cNvPr id="47" name="Straight Arrow Connector 46"/>
          <p:cNvCxnSpPr>
            <a:stCxn id="74" idx="1"/>
            <a:endCxn id="35" idx="0"/>
          </p:cNvCxnSpPr>
          <p:nvPr/>
        </p:nvCxnSpPr>
        <p:spPr>
          <a:xfrm rot="5400000">
            <a:off x="1519532" y="2676471"/>
            <a:ext cx="3354367" cy="2107837"/>
          </a:xfrm>
          <a:prstGeom prst="bentConnector3">
            <a:avLst>
              <a:gd name="adj1" fmla="val 15487"/>
            </a:avLst>
          </a:prstGeom>
          <a:ln w="50800" cap="flat"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 Diagonal Corner Rectangle 49"/>
          <p:cNvSpPr/>
          <p:nvPr/>
        </p:nvSpPr>
        <p:spPr>
          <a:xfrm>
            <a:off x="1228396" y="3607932"/>
            <a:ext cx="1828800" cy="762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NZ" sz="1600" dirty="0" smtClean="0"/>
              <a:t>Intercept database queries</a:t>
            </a:r>
            <a:endParaRPr lang="en-NZ" sz="1600" dirty="0"/>
          </a:p>
        </p:txBody>
      </p:sp>
      <p:cxnSp>
        <p:nvCxnSpPr>
          <p:cNvPr id="55" name="Straight Arrow Connector 9"/>
          <p:cNvCxnSpPr>
            <a:stCxn id="35" idx="3"/>
            <a:endCxn id="18" idx="2"/>
          </p:cNvCxnSpPr>
          <p:nvPr/>
        </p:nvCxnSpPr>
        <p:spPr>
          <a:xfrm flipV="1">
            <a:off x="2942896" y="3696229"/>
            <a:ext cx="1688716" cy="2016144"/>
          </a:xfrm>
          <a:prstGeom prst="bentConnector2">
            <a:avLst/>
          </a:prstGeom>
          <a:ln w="50800" cap="flat"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 Diagonal Corner Rectangle 73"/>
          <p:cNvSpPr/>
          <p:nvPr/>
        </p:nvSpPr>
        <p:spPr>
          <a:xfrm>
            <a:off x="3644172" y="1402222"/>
            <a:ext cx="1212921" cy="65098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NZ" sz="1400" dirty="0" smtClean="0"/>
              <a:t>Method call </a:t>
            </a:r>
            <a:endParaRPr lang="en-NZ" sz="1400" dirty="0"/>
          </a:p>
        </p:txBody>
      </p:sp>
      <p:sp>
        <p:nvSpPr>
          <p:cNvPr id="82" name="Round Diagonal Corner Rectangle 81"/>
          <p:cNvSpPr/>
          <p:nvPr/>
        </p:nvSpPr>
        <p:spPr>
          <a:xfrm>
            <a:off x="5762364" y="3039332"/>
            <a:ext cx="1138896" cy="656897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NZ" sz="1400" dirty="0" smtClean="0"/>
              <a:t>Method info.</a:t>
            </a:r>
            <a:endParaRPr lang="en-NZ" sz="1400" dirty="0"/>
          </a:p>
        </p:txBody>
      </p:sp>
      <p:sp>
        <p:nvSpPr>
          <p:cNvPr id="90" name="Round Diagonal Corner Rectangle 89"/>
          <p:cNvSpPr/>
          <p:nvPr/>
        </p:nvSpPr>
        <p:spPr>
          <a:xfrm>
            <a:off x="3717212" y="5261997"/>
            <a:ext cx="1828800" cy="762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NZ" sz="1600" dirty="0" smtClean="0"/>
              <a:t>Use </a:t>
            </a:r>
            <a:r>
              <a:rPr lang="en-NZ" sz="1600" dirty="0" err="1" smtClean="0"/>
              <a:t>MBean</a:t>
            </a:r>
            <a:r>
              <a:rPr lang="en-NZ" sz="1600" dirty="0" smtClean="0"/>
              <a:t> for communication</a:t>
            </a:r>
            <a:endParaRPr lang="en-NZ" sz="1600" dirty="0"/>
          </a:p>
        </p:txBody>
      </p:sp>
      <p:cxnSp>
        <p:nvCxnSpPr>
          <p:cNvPr id="91" name="Straight Arrow Connector 90"/>
          <p:cNvCxnSpPr>
            <a:stCxn id="18" idx="3"/>
            <a:endCxn id="29" idx="2"/>
          </p:cNvCxnSpPr>
          <p:nvPr/>
        </p:nvCxnSpPr>
        <p:spPr>
          <a:xfrm>
            <a:off x="5431712" y="3391429"/>
            <a:ext cx="2683588" cy="304800"/>
          </a:xfrm>
          <a:prstGeom prst="bentConnector4">
            <a:avLst>
              <a:gd name="adj1" fmla="val 5774"/>
              <a:gd name="adj2" fmla="val 405233"/>
            </a:avLst>
          </a:prstGeom>
          <a:ln w="50800" cap="flat">
            <a:round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 Diagonal Corner Rectangle 50"/>
          <p:cNvSpPr/>
          <p:nvPr/>
        </p:nvSpPr>
        <p:spPr>
          <a:xfrm>
            <a:off x="5859106" y="4184140"/>
            <a:ext cx="1828800" cy="762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r>
              <a:rPr lang="en-NZ" sz="1600" dirty="0" smtClean="0"/>
              <a:t>Send notification to profiler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9392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LoggerInterceptor Class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i-NZ" dirty="0" smtClean="0"/>
              <a:t>Set in Hibernate configuration (in PersistenceWrapper) to intercept database calls for that service</a:t>
            </a:r>
          </a:p>
          <a:p>
            <a:r>
              <a:rPr lang="mi-NZ" dirty="0" smtClean="0"/>
              <a:t>Has a boolean variable to switch logging on and off</a:t>
            </a:r>
          </a:p>
          <a:p>
            <a:r>
              <a:rPr lang="mi-NZ" dirty="0" smtClean="0"/>
              <a:t>When query is intercepted, the stack trace is passed on with the notification (using LoggerManager)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3873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LoggerInterceptor</a:t>
            </a:r>
            <a:r>
              <a:rPr lang="en-NZ" dirty="0" smtClean="0"/>
              <a:t> Example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500" dirty="0" smtClean="0"/>
              <a:t>Injected interceptor into </a:t>
            </a:r>
            <a:r>
              <a:rPr lang="en-NZ" sz="2500" dirty="0" err="1" smtClean="0"/>
              <a:t>PersistenceWrapper</a:t>
            </a:r>
            <a:r>
              <a:rPr lang="en-NZ" sz="2500" dirty="0" smtClean="0"/>
              <a:t> to use with services. Simply prints out intercepted queries</a:t>
            </a:r>
            <a:endParaRPr lang="en-NZ" sz="2500" dirty="0"/>
          </a:p>
        </p:txBody>
      </p:sp>
      <p:pic>
        <p:nvPicPr>
          <p:cNvPr id="1026" name="Picture 2" descr="E:\Uni Work\BTech Project\interceptor outp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17783" r="5466" b="47744"/>
          <a:stretch/>
        </p:blipFill>
        <p:spPr bwMode="auto">
          <a:xfrm>
            <a:off x="1211899" y="2438400"/>
            <a:ext cx="7735614" cy="24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 smtClean="0"/>
              <a:t>LoggerManager</a:t>
            </a:r>
            <a:r>
              <a:rPr lang="en-NZ" dirty="0" smtClean="0"/>
              <a:t>(</a:t>
            </a:r>
            <a:r>
              <a:rPr lang="en-NZ" dirty="0" err="1" smtClean="0"/>
              <a:t>MBean</a:t>
            </a:r>
            <a:r>
              <a:rPr lang="en-NZ" dirty="0" smtClean="0"/>
              <a:t>) Class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i-NZ" dirty="0" smtClean="0"/>
              <a:t>Created by LoggerInterceptor</a:t>
            </a:r>
          </a:p>
          <a:p>
            <a:r>
              <a:rPr lang="mi-NZ" dirty="0" smtClean="0"/>
              <a:t>Used to communicate with the service profiler by extending MBeans</a:t>
            </a:r>
          </a:p>
          <a:p>
            <a:r>
              <a:rPr lang="en-NZ" dirty="0" smtClean="0"/>
              <a:t>Registered to </a:t>
            </a:r>
            <a:r>
              <a:rPr lang="en-NZ" dirty="0" err="1" smtClean="0"/>
              <a:t>MBeanServer</a:t>
            </a:r>
            <a:r>
              <a:rPr lang="en-NZ" dirty="0" smtClean="0"/>
              <a:t> that the </a:t>
            </a:r>
            <a:r>
              <a:rPr lang="en-NZ" dirty="0" err="1" smtClean="0"/>
              <a:t>ServiceProfilerAgent</a:t>
            </a:r>
            <a:r>
              <a:rPr lang="en-NZ" dirty="0" smtClean="0"/>
              <a:t> uses – easier to query and find LM </a:t>
            </a:r>
            <a:r>
              <a:rPr lang="en-NZ" dirty="0" err="1" smtClean="0"/>
              <a:t>MBean</a:t>
            </a:r>
            <a:endParaRPr lang="en-NZ" dirty="0" smtClean="0"/>
          </a:p>
          <a:p>
            <a:r>
              <a:rPr lang="en-NZ" smtClean="0"/>
              <a:t>Profiler </a:t>
            </a:r>
            <a:r>
              <a:rPr lang="en-NZ" dirty="0" smtClean="0"/>
              <a:t>can then find the </a:t>
            </a:r>
            <a:r>
              <a:rPr lang="en-NZ" dirty="0" err="1" smtClean="0"/>
              <a:t>MBean</a:t>
            </a:r>
            <a:r>
              <a:rPr lang="en-NZ" dirty="0" smtClean="0"/>
              <a:t> and add a notification listener for it</a:t>
            </a:r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LoggerManager</a:t>
            </a:r>
            <a:r>
              <a:rPr lang="en-NZ" dirty="0"/>
              <a:t>(</a:t>
            </a:r>
            <a:r>
              <a:rPr lang="en-NZ" dirty="0" err="1"/>
              <a:t>MBean</a:t>
            </a:r>
            <a:r>
              <a:rPr lang="en-NZ" dirty="0" smtClean="0"/>
              <a:t>) Class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Emits notifications containing method name, time stamp and stack trace</a:t>
            </a:r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pic>
        <p:nvPicPr>
          <p:cNvPr id="1026" name="Picture 2" descr="E:\Uni Work\BTech Project\qms mbea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2" t="17289" r="34397" b="37030"/>
          <a:stretch/>
        </p:blipFill>
        <p:spPr bwMode="auto">
          <a:xfrm>
            <a:off x="2071576" y="2434780"/>
            <a:ext cx="5700823" cy="34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0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Combining DB Calls with Service Calls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stack trace from the interceptor actually goes back to the point where the service makes the method call</a:t>
            </a:r>
          </a:p>
          <a:p>
            <a:r>
              <a:rPr lang="en-NZ" dirty="0" err="1" smtClean="0"/>
              <a:t>Thread.currentThread</a:t>
            </a:r>
            <a:r>
              <a:rPr lang="en-NZ" dirty="0"/>
              <a:t>().</a:t>
            </a:r>
            <a:r>
              <a:rPr lang="en-NZ" dirty="0" err="1"/>
              <a:t>getStackTrace</a:t>
            </a:r>
            <a:r>
              <a:rPr lang="en-NZ" dirty="0" smtClean="0"/>
              <a:t>() can be used to return an array of </a:t>
            </a:r>
            <a:r>
              <a:rPr lang="en-NZ" dirty="0" err="1" smtClean="0"/>
              <a:t>StackTraceElements</a:t>
            </a:r>
            <a:endParaRPr lang="en-NZ" dirty="0" smtClean="0"/>
          </a:p>
          <a:p>
            <a:r>
              <a:rPr lang="en-NZ" dirty="0" err="1" smtClean="0"/>
              <a:t>getClassName</a:t>
            </a:r>
            <a:r>
              <a:rPr lang="en-NZ" dirty="0" smtClean="0"/>
              <a:t>() and </a:t>
            </a:r>
            <a:r>
              <a:rPr lang="en-NZ" dirty="0" err="1" smtClean="0"/>
              <a:t>getMethodName</a:t>
            </a:r>
            <a:r>
              <a:rPr lang="en-NZ" dirty="0" smtClean="0"/>
              <a:t>() can be called on each element</a:t>
            </a:r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Combining DB Calls with Service Calls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Service method calls are stored as tree nodes – database calls would originate from leaf nodes</a:t>
            </a:r>
          </a:p>
          <a:p>
            <a:r>
              <a:rPr lang="en-NZ" dirty="0" smtClean="0"/>
              <a:t>Can check method names from list of leaf nodes with methods from stack trace</a:t>
            </a:r>
          </a:p>
          <a:p>
            <a:r>
              <a:rPr lang="en-NZ" dirty="0" smtClean="0"/>
              <a:t>Once the calls are matched, a new node can be created containing the database call and connected to the service method call node</a:t>
            </a:r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2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61057"/>
            <a:ext cx="4861998" cy="377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435608" y="4927224"/>
            <a:ext cx="7498080" cy="1321176"/>
          </a:xfrm>
        </p:spPr>
        <p:txBody>
          <a:bodyPr>
            <a:normAutofit fontScale="70000" lnSpcReduction="20000"/>
          </a:bodyPr>
          <a:lstStyle/>
          <a:p>
            <a:r>
              <a:rPr lang="en-NZ" dirty="0" smtClean="0"/>
              <a:t>Example open method nodes and stack trace output from interceptor</a:t>
            </a:r>
          </a:p>
          <a:p>
            <a:r>
              <a:rPr lang="en-NZ" dirty="0" smtClean="0"/>
              <a:t>Can </a:t>
            </a:r>
            <a:r>
              <a:rPr lang="en-NZ" dirty="0"/>
              <a:t>compare method names from service methods in list of open nodes with method names in stack </a:t>
            </a:r>
            <a:r>
              <a:rPr lang="en-NZ" dirty="0" smtClean="0"/>
              <a:t>trace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Combining DB Calls with Service Calls</a:t>
            </a:r>
            <a:endParaRPr lang="en-NZ" dirty="0"/>
          </a:p>
        </p:txBody>
      </p:sp>
      <p:pic>
        <p:nvPicPr>
          <p:cNvPr id="8" name="Picture 7" descr="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05000" y="1511225"/>
            <a:ext cx="2028782" cy="3315243"/>
            <a:chOff x="1981200" y="1485357"/>
            <a:chExt cx="1752600" cy="2863932"/>
          </a:xfrm>
        </p:grpSpPr>
        <p:pic>
          <p:nvPicPr>
            <p:cNvPr id="12" name="Picture 2" descr="E:\Uni Work\BTech Project\Resources\Screenshot-Distributed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9546" t="22638" r="40401" b="53316"/>
            <a:stretch/>
          </p:blipFill>
          <p:spPr bwMode="auto">
            <a:xfrm>
              <a:off x="1981200" y="1485357"/>
              <a:ext cx="1752600" cy="1439853"/>
            </a:xfrm>
            <a:prstGeom prst="rect">
              <a:avLst/>
            </a:prstGeom>
            <a:noFill/>
          </p:spPr>
        </p:pic>
        <p:pic>
          <p:nvPicPr>
            <p:cNvPr id="13" name="Picture 2" descr="E:\Uni Work\BTech Project\Resources\Screenshot-Distributed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7802" t="58605" r="42284" b="29202"/>
            <a:stretch/>
          </p:blipFill>
          <p:spPr bwMode="auto">
            <a:xfrm>
              <a:off x="1993289" y="2925210"/>
              <a:ext cx="1740511" cy="730102"/>
            </a:xfrm>
            <a:prstGeom prst="rect">
              <a:avLst/>
            </a:prstGeom>
            <a:noFill/>
          </p:spPr>
        </p:pic>
        <p:pic>
          <p:nvPicPr>
            <p:cNvPr id="14" name="Picture 2" descr="E:\Uni Work\BTech Project\Resources\Screenshot-Distributed.pn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3520" t="81747" r="42284" b="5429"/>
            <a:stretch/>
          </p:blipFill>
          <p:spPr bwMode="auto">
            <a:xfrm>
              <a:off x="1993289" y="3581400"/>
              <a:ext cx="1240781" cy="76788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749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Conclusion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Unfortunately I did not complete all the implementation of the design</a:t>
            </a:r>
          </a:p>
          <a:p>
            <a:r>
              <a:rPr lang="en-NZ" dirty="0" smtClean="0"/>
              <a:t>Overall I have completed the interception of database queries</a:t>
            </a:r>
            <a:r>
              <a:rPr lang="en-NZ" dirty="0"/>
              <a:t>, </a:t>
            </a:r>
            <a:r>
              <a:rPr lang="en-NZ" dirty="0" smtClean="0"/>
              <a:t>passing this information to the profiler with using an </a:t>
            </a:r>
            <a:r>
              <a:rPr lang="en-NZ" dirty="0" err="1" smtClean="0"/>
              <a:t>MBean</a:t>
            </a:r>
            <a:r>
              <a:rPr lang="en-NZ" dirty="0" smtClean="0"/>
              <a:t> and found how to match these queries to the original method call</a:t>
            </a:r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Project Overview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600" dirty="0" smtClean="0"/>
              <a:t>An existing Distributed Service Profiler is used </a:t>
            </a:r>
            <a:r>
              <a:rPr lang="en-NZ" sz="2600" dirty="0"/>
              <a:t>to </a:t>
            </a:r>
            <a:r>
              <a:rPr lang="en-NZ" sz="2600" dirty="0" smtClean="0"/>
              <a:t>display information about the communication (calls) between services</a:t>
            </a:r>
          </a:p>
          <a:p>
            <a:r>
              <a:rPr lang="en-NZ" sz="2600" dirty="0" smtClean="0"/>
              <a:t>Problems with the current profiler</a:t>
            </a:r>
          </a:p>
          <a:p>
            <a:pPr lvl="1"/>
            <a:r>
              <a:rPr lang="mi-NZ" sz="2450" dirty="0" smtClean="0"/>
              <a:t>Current capabilities of profiler does not include displaying information of calls made by services to the database</a:t>
            </a:r>
          </a:p>
          <a:p>
            <a:pPr lvl="1"/>
            <a:r>
              <a:rPr lang="en-NZ" sz="2450" dirty="0" smtClean="0"/>
              <a:t>Developers want to know what/where queries are made to help find bottlenecks of the service and improve their code</a:t>
            </a:r>
            <a:endParaRPr lang="mi-NZ" sz="2450" dirty="0" smtClean="0"/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mi-NZ" sz="2600" dirty="0" smtClean="0"/>
              <a:t>Goal of this project is to extend this profiler to integrate the database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Future 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Missing implementation:</a:t>
            </a:r>
          </a:p>
          <a:p>
            <a:pPr lvl="1"/>
            <a:r>
              <a:rPr lang="en-NZ" dirty="0" smtClean="0"/>
              <a:t>Creating node for database query</a:t>
            </a:r>
          </a:p>
          <a:p>
            <a:pPr lvl="1"/>
            <a:r>
              <a:rPr lang="en-NZ" dirty="0" smtClean="0"/>
              <a:t>Integrating it with existing call tree</a:t>
            </a:r>
          </a:p>
          <a:p>
            <a:r>
              <a:rPr lang="en-NZ" dirty="0" smtClean="0"/>
              <a:t>Will need to create a new container for queries – could extend current one – to account for database information</a:t>
            </a:r>
          </a:p>
          <a:p>
            <a:r>
              <a:rPr lang="en-NZ" dirty="0" smtClean="0"/>
              <a:t>Changes to GUI – displaying new nodes, switch logging on/off </a:t>
            </a:r>
            <a:r>
              <a:rPr lang="en-NZ" dirty="0" err="1" smtClean="0"/>
              <a:t>etc</a:t>
            </a:r>
            <a:endParaRPr lang="en-NZ" dirty="0" smtClean="0"/>
          </a:p>
          <a:p>
            <a:r>
              <a:rPr lang="mi-NZ" dirty="0" smtClean="0"/>
              <a:t>Testing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Problems Encountered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 smtClean="0"/>
              <a:t>Hibernate, JMX, </a:t>
            </a:r>
            <a:r>
              <a:rPr lang="en-NZ" dirty="0" err="1" smtClean="0"/>
              <a:t>MBeans</a:t>
            </a:r>
            <a:r>
              <a:rPr lang="en-NZ" dirty="0" smtClean="0"/>
              <a:t> </a:t>
            </a:r>
            <a:r>
              <a:rPr lang="en-NZ" dirty="0" err="1" smtClean="0"/>
              <a:t>etc</a:t>
            </a:r>
            <a:r>
              <a:rPr lang="en-NZ" dirty="0" smtClean="0"/>
              <a:t> were all new concepts </a:t>
            </a:r>
          </a:p>
          <a:p>
            <a:r>
              <a:rPr lang="en-NZ" dirty="0" smtClean="0"/>
              <a:t>A lot of the time was spent doing research/online tutorials instead of coding for the actual project</a:t>
            </a:r>
          </a:p>
          <a:p>
            <a:r>
              <a:rPr lang="en-NZ" dirty="0" smtClean="0"/>
              <a:t>Service profiler uses classes found in different projects </a:t>
            </a:r>
          </a:p>
          <a:p>
            <a:pPr lvl="1"/>
            <a:r>
              <a:rPr lang="en-NZ" dirty="0" smtClean="0"/>
              <a:t>Didn’t realise it used </a:t>
            </a:r>
            <a:r>
              <a:rPr lang="en-NZ" dirty="0" err="1" smtClean="0"/>
              <a:t>MBeans</a:t>
            </a:r>
            <a:r>
              <a:rPr lang="en-NZ" dirty="0" smtClean="0"/>
              <a:t> for communication (was in a diff. project)</a:t>
            </a:r>
          </a:p>
          <a:p>
            <a:pPr lvl="1"/>
            <a:r>
              <a:rPr lang="en-NZ" dirty="0" smtClean="0"/>
              <a:t>Had to think about the dependencies of the project</a:t>
            </a:r>
          </a:p>
          <a:p>
            <a:r>
              <a:rPr lang="en-NZ" dirty="0" err="1" smtClean="0"/>
              <a:t>MBeans</a:t>
            </a:r>
            <a:r>
              <a:rPr lang="en-NZ" dirty="0" smtClean="0"/>
              <a:t> registering in different places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982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What I Have Gained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i-NZ" dirty="0" smtClean="0"/>
              <a:t>Knowledge on various frameworks such a Hibernate, MBeans,  JMX, etc</a:t>
            </a:r>
          </a:p>
          <a:p>
            <a:r>
              <a:rPr lang="mi-NZ" dirty="0" smtClean="0"/>
              <a:t>Experience with working on an actual project in a company – need to think about how different projects </a:t>
            </a:r>
            <a:r>
              <a:rPr lang="en-NZ" dirty="0" smtClean="0"/>
              <a:t>relate</a:t>
            </a:r>
            <a:r>
              <a:rPr lang="mi-NZ" dirty="0" smtClean="0"/>
              <a:t> to each other</a:t>
            </a:r>
          </a:p>
          <a:p>
            <a:r>
              <a:rPr lang="mi-NZ" dirty="0" smtClean="0"/>
              <a:t>Development process</a:t>
            </a:r>
          </a:p>
          <a:p>
            <a:r>
              <a:rPr lang="mi-NZ" dirty="0" smtClean="0"/>
              <a:t>Documentation/commenting is important</a:t>
            </a:r>
          </a:p>
          <a:p>
            <a:r>
              <a:rPr lang="mi-NZ" dirty="0" smtClean="0"/>
              <a:t>Planning a solution</a:t>
            </a:r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Acknowledgements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Thank you to everyone involved in this project</a:t>
            </a:r>
          </a:p>
          <a:p>
            <a:r>
              <a:rPr lang="en-NZ" dirty="0" smtClean="0"/>
              <a:t>Especially my industry and academic mentors - Edward and </a:t>
            </a:r>
            <a:r>
              <a:rPr lang="en-NZ" dirty="0" err="1" smtClean="0"/>
              <a:t>Xinfeng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NZ" dirty="0" smtClean="0"/>
          </a:p>
          <a:p>
            <a:pPr>
              <a:buNone/>
            </a:pPr>
            <a:endParaRPr lang="en-NZ" dirty="0" smtClean="0"/>
          </a:p>
          <a:p>
            <a:pPr>
              <a:buNone/>
            </a:pPr>
            <a:r>
              <a:rPr lang="en-NZ" sz="6000" dirty="0" smtClean="0"/>
              <a:t>Thank You. </a:t>
            </a:r>
          </a:p>
          <a:p>
            <a:pPr>
              <a:buNone/>
            </a:pPr>
            <a:r>
              <a:rPr lang="en-NZ" sz="6000" dirty="0" smtClean="0"/>
              <a:t>Questions?</a:t>
            </a:r>
            <a:endParaRPr lang="en-NZ" sz="6000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Profiler – Background Information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i-NZ" sz="2500" dirty="0" smtClean="0"/>
              <a:t>Connects to services using sepcified port number</a:t>
            </a:r>
            <a:endParaRPr lang="en-NZ" sz="2500" dirty="0" smtClean="0"/>
          </a:p>
          <a:p>
            <a:r>
              <a:rPr lang="en-NZ" sz="2500" dirty="0" smtClean="0"/>
              <a:t>Currently displays calls made between services and information of these calls</a:t>
            </a:r>
          </a:p>
          <a:p>
            <a:r>
              <a:rPr lang="en-NZ" sz="2500" dirty="0" smtClean="0"/>
              <a:t>Information includes method name, time taken to process, argument and return bytes and number of hits</a:t>
            </a:r>
          </a:p>
          <a:p>
            <a:r>
              <a:rPr lang="en-NZ" sz="2500" dirty="0" smtClean="0"/>
              <a:t>Different services are used to control different things such as a manufacturing service and a core service</a:t>
            </a:r>
          </a:p>
          <a:p>
            <a:r>
              <a:rPr lang="en-NZ" sz="2500" dirty="0" smtClean="0"/>
              <a:t>The </a:t>
            </a:r>
            <a:r>
              <a:rPr lang="en-NZ" sz="2500" dirty="0" err="1" smtClean="0"/>
              <a:t>ManufacturingService</a:t>
            </a:r>
            <a:r>
              <a:rPr lang="en-NZ" sz="2500" dirty="0" smtClean="0"/>
              <a:t> may need to find a specific job, so will call the </a:t>
            </a:r>
            <a:r>
              <a:rPr lang="en-NZ" sz="2500" dirty="0" err="1" smtClean="0"/>
              <a:t>MapCoreService</a:t>
            </a:r>
            <a:r>
              <a:rPr lang="en-NZ" sz="2500" dirty="0" smtClean="0"/>
              <a:t> with a query </a:t>
            </a:r>
            <a:r>
              <a:rPr lang="en-NZ" sz="2500" dirty="0" err="1" smtClean="0"/>
              <a:t>findJobByID</a:t>
            </a:r>
            <a:r>
              <a:rPr lang="en-NZ" sz="2500" dirty="0" smtClean="0"/>
              <a:t>.  This service might then query the database which returns the relevant job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Profiler </a:t>
            </a:r>
            <a:r>
              <a:rPr lang="en-NZ" dirty="0"/>
              <a:t>– </a:t>
            </a:r>
            <a:r>
              <a:rPr lang="en-NZ" dirty="0" smtClean="0"/>
              <a:t>Background Information</a:t>
            </a:r>
            <a:endParaRPr lang="en-NZ" dirty="0"/>
          </a:p>
        </p:txBody>
      </p:sp>
      <p:pic>
        <p:nvPicPr>
          <p:cNvPr id="5" name="Picture 4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pic>
        <p:nvPicPr>
          <p:cNvPr id="1026" name="Picture 2" descr="E:\Uni Work\BTech Project\Resources\Screenshot-Distribut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1333" y="1243194"/>
            <a:ext cx="6860667" cy="4700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Profiler – How </a:t>
            </a:r>
            <a:r>
              <a:rPr lang="en-NZ" dirty="0"/>
              <a:t>I</a:t>
            </a:r>
            <a:r>
              <a:rPr lang="en-NZ" dirty="0" smtClean="0"/>
              <a:t>t Works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100" dirty="0" err="1" smtClean="0"/>
              <a:t>ServiceProfilerAgent</a:t>
            </a:r>
            <a:r>
              <a:rPr lang="en-NZ" sz="3100" dirty="0" smtClean="0"/>
              <a:t>(</a:t>
            </a:r>
            <a:r>
              <a:rPr lang="en-NZ" sz="3100" dirty="0" err="1" smtClean="0"/>
              <a:t>MBean</a:t>
            </a:r>
            <a:r>
              <a:rPr lang="en-NZ" sz="3100" dirty="0" smtClean="0"/>
              <a:t>) connects to various services using port number and registers to </a:t>
            </a:r>
            <a:r>
              <a:rPr lang="en-NZ" sz="3100" dirty="0" err="1" smtClean="0"/>
              <a:t>MBeanServer</a:t>
            </a:r>
            <a:endParaRPr lang="en-NZ" sz="3100" dirty="0" smtClean="0"/>
          </a:p>
          <a:p>
            <a:r>
              <a:rPr lang="en-NZ" sz="3100" dirty="0" smtClean="0"/>
              <a:t>Method calls are intercepted and information stored in notification which can then be emitted by </a:t>
            </a:r>
            <a:r>
              <a:rPr lang="en-NZ" sz="3100" dirty="0" err="1" smtClean="0"/>
              <a:t>MBean</a:t>
            </a:r>
            <a:endParaRPr lang="en-NZ" sz="3100" dirty="0" smtClean="0"/>
          </a:p>
          <a:p>
            <a:r>
              <a:rPr lang="en-NZ" sz="3100" dirty="0" smtClean="0"/>
              <a:t>Profiler uses JMX connector to find </a:t>
            </a:r>
            <a:r>
              <a:rPr lang="en-NZ" sz="3100" dirty="0" err="1" smtClean="0"/>
              <a:t>MBean</a:t>
            </a:r>
            <a:r>
              <a:rPr lang="en-NZ" sz="3100" dirty="0" smtClean="0"/>
              <a:t> and listen for incoming notifications</a:t>
            </a:r>
          </a:p>
          <a:p>
            <a:r>
              <a:rPr lang="en-NZ" sz="3100" dirty="0" smtClean="0"/>
              <a:t>Each service will have an associated index</a:t>
            </a:r>
          </a:p>
        </p:txBody>
      </p:sp>
    </p:spTree>
    <p:extLst>
      <p:ext uri="{BB962C8B-B14F-4D97-AF65-F5344CB8AC3E}">
        <p14:creationId xmlns:p14="http://schemas.microsoft.com/office/powerpoint/2010/main" val="5092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Profiler – How </a:t>
            </a:r>
            <a:r>
              <a:rPr lang="en-NZ" dirty="0"/>
              <a:t>I</a:t>
            </a:r>
            <a:r>
              <a:rPr lang="en-NZ" dirty="0" smtClean="0"/>
              <a:t>t Works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Information from the notification is extracted and stored in a </a:t>
            </a:r>
            <a:r>
              <a:rPr lang="en-NZ" dirty="0" err="1" smtClean="0"/>
              <a:t>MethodCallContainer</a:t>
            </a:r>
            <a:endParaRPr lang="en-NZ" dirty="0"/>
          </a:p>
          <a:p>
            <a:pPr lvl="1"/>
            <a:r>
              <a:rPr lang="en-NZ" dirty="0" smtClean="0"/>
              <a:t>Method </a:t>
            </a:r>
            <a:r>
              <a:rPr lang="en-NZ" dirty="0"/>
              <a:t>name, time taken to process, argument and return bytes and number of hits</a:t>
            </a:r>
          </a:p>
          <a:p>
            <a:r>
              <a:rPr lang="en-NZ" dirty="0" smtClean="0"/>
              <a:t>Nodes are created, each containing an instance of the </a:t>
            </a:r>
            <a:r>
              <a:rPr lang="en-NZ" dirty="0" err="1" smtClean="0"/>
              <a:t>MethodCallContainer</a:t>
            </a:r>
            <a:endParaRPr lang="en-NZ" dirty="0" smtClean="0"/>
          </a:p>
          <a:p>
            <a:r>
              <a:rPr lang="en-NZ" dirty="0" smtClean="0"/>
              <a:t>Call tree is built up using the index from which the notification came from</a:t>
            </a:r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Hibernate Interceptor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 smtClean="0"/>
              <a:t>An interface in Hibernate which can be used in applications to react to certain events </a:t>
            </a:r>
          </a:p>
          <a:p>
            <a:r>
              <a:rPr lang="mi-NZ" dirty="0" smtClean="0"/>
              <a:t>Can be configured with an application and a database to intercept calls made to that database by the application</a:t>
            </a:r>
          </a:p>
          <a:p>
            <a:r>
              <a:rPr lang="mi-NZ" dirty="0" smtClean="0"/>
              <a:t>Will automatically be invoked every time a insert, delete etc query is made</a:t>
            </a:r>
            <a:endParaRPr lang="en-NZ" dirty="0" smtClean="0"/>
          </a:p>
          <a:p>
            <a:r>
              <a:rPr lang="en-NZ" dirty="0" smtClean="0"/>
              <a:t>Can create a class which extends the </a:t>
            </a:r>
            <a:r>
              <a:rPr lang="en-NZ" dirty="0" err="1" smtClean="0"/>
              <a:t>EmptyInterceptor</a:t>
            </a:r>
            <a:r>
              <a:rPr lang="en-NZ" dirty="0" smtClean="0"/>
              <a:t> class and only implement necessary methods</a:t>
            </a:r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EmptyInterceptor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mi-NZ" dirty="0" smtClean="0"/>
              <a:t>Interface which is part of the org.hibernate package </a:t>
            </a:r>
          </a:p>
          <a:p>
            <a:r>
              <a:rPr lang="mi-NZ" dirty="0" smtClean="0"/>
              <a:t>Is typically used by developers to extend to create a customized interceptor as only the neccessary methods are implemented</a:t>
            </a:r>
          </a:p>
          <a:p>
            <a:r>
              <a:rPr lang="mi-NZ" dirty="0" smtClean="0"/>
              <a:t>Methods I used - </a:t>
            </a:r>
            <a:r>
              <a:rPr lang="en-NZ" dirty="0" err="1"/>
              <a:t>onSave</a:t>
            </a:r>
            <a:r>
              <a:rPr lang="en-NZ" dirty="0"/>
              <a:t>(), </a:t>
            </a:r>
            <a:r>
              <a:rPr lang="en-NZ" dirty="0" err="1"/>
              <a:t>onDelete</a:t>
            </a:r>
            <a:r>
              <a:rPr lang="en-NZ" dirty="0"/>
              <a:t>(), </a:t>
            </a:r>
            <a:r>
              <a:rPr lang="en-NZ" dirty="0" err="1" smtClean="0"/>
              <a:t>onLoad</a:t>
            </a:r>
            <a:r>
              <a:rPr lang="en-NZ" dirty="0"/>
              <a:t>(), </a:t>
            </a:r>
            <a:r>
              <a:rPr lang="en-NZ" dirty="0" err="1"/>
              <a:t>onFlushDirty</a:t>
            </a:r>
            <a:r>
              <a:rPr lang="en-NZ" dirty="0"/>
              <a:t>(), </a:t>
            </a:r>
            <a:r>
              <a:rPr lang="en-NZ" dirty="0" err="1"/>
              <a:t>afterTransactionBegin</a:t>
            </a:r>
            <a:r>
              <a:rPr lang="en-NZ" dirty="0"/>
              <a:t>() and </a:t>
            </a:r>
            <a:r>
              <a:rPr lang="en-NZ" dirty="0" err="1"/>
              <a:t>afterTransactionCompletion</a:t>
            </a:r>
            <a:r>
              <a:rPr lang="en-NZ" dirty="0"/>
              <a:t>()</a:t>
            </a:r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 dirty="0" smtClean="0"/>
              <a:t>JMX MBeans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Java Management Extensions is used to manage/monitor Java applications</a:t>
            </a:r>
          </a:p>
          <a:p>
            <a:r>
              <a:rPr lang="en-NZ" dirty="0" smtClean="0"/>
              <a:t>Managed Beans are controllable endpoints of applications and can be used to expose attributes and operations</a:t>
            </a:r>
          </a:p>
          <a:p>
            <a:r>
              <a:rPr lang="en-NZ" dirty="0" smtClean="0"/>
              <a:t>Once registered to the </a:t>
            </a:r>
            <a:r>
              <a:rPr lang="en-NZ" dirty="0" err="1" smtClean="0"/>
              <a:t>MBeanServer</a:t>
            </a:r>
            <a:r>
              <a:rPr lang="en-NZ" dirty="0" smtClean="0"/>
              <a:t>, the </a:t>
            </a:r>
            <a:r>
              <a:rPr lang="en-NZ" dirty="0" err="1" smtClean="0"/>
              <a:t>MBean</a:t>
            </a:r>
            <a:r>
              <a:rPr lang="en-NZ" dirty="0" smtClean="0"/>
              <a:t> will be exposed to the client</a:t>
            </a:r>
            <a:endParaRPr lang="en-NZ" dirty="0"/>
          </a:p>
        </p:txBody>
      </p:sp>
      <p:pic>
        <p:nvPicPr>
          <p:cNvPr id="4" name="Picture 3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791200"/>
            <a:ext cx="16383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5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FF0000"/>
      </a:dk2>
      <a:lt2>
        <a:srgbClr val="D2D2D2"/>
      </a:lt2>
      <a:accent1>
        <a:srgbClr val="FF0000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1281</TotalTime>
  <Words>989</Words>
  <Application>Microsoft Office PowerPoint</Application>
  <PresentationFormat>On-screen Show (4:3)</PresentationFormat>
  <Paragraphs>111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Extending the Distributed Service Profiler</vt:lpstr>
      <vt:lpstr>Project Overview</vt:lpstr>
      <vt:lpstr>Profiler – Background Information</vt:lpstr>
      <vt:lpstr>Profiler – Background Information</vt:lpstr>
      <vt:lpstr>Profiler – How It Works</vt:lpstr>
      <vt:lpstr>Profiler – How It Works</vt:lpstr>
      <vt:lpstr>Hibernate Interceptor</vt:lpstr>
      <vt:lpstr>EmptyInterceptor</vt:lpstr>
      <vt:lpstr>JMX MBeans</vt:lpstr>
      <vt:lpstr>Notifications</vt:lpstr>
      <vt:lpstr>Solution Overview</vt:lpstr>
      <vt:lpstr>LoggerInterceptor Class</vt:lpstr>
      <vt:lpstr>LoggerInterceptor Example</vt:lpstr>
      <vt:lpstr>LoggerManager(MBean) Class</vt:lpstr>
      <vt:lpstr>LoggerManager(MBean) Class</vt:lpstr>
      <vt:lpstr>Combining DB Calls with Service Calls</vt:lpstr>
      <vt:lpstr>Combining DB Calls with Service Calls</vt:lpstr>
      <vt:lpstr>Combining DB Calls with Service Calls</vt:lpstr>
      <vt:lpstr>Conclusion</vt:lpstr>
      <vt:lpstr>Future Work</vt:lpstr>
      <vt:lpstr>Problems Encountered</vt:lpstr>
      <vt:lpstr>What I Have Gained</vt:lpstr>
      <vt:lpstr>Acknowledgements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the Distributed Service Profiler</dc:title>
  <dc:creator>OEM</dc:creator>
  <cp:lastModifiedBy>Shelley</cp:lastModifiedBy>
  <cp:revision>77</cp:revision>
  <dcterms:created xsi:type="dcterms:W3CDTF">2006-08-16T00:00:00Z</dcterms:created>
  <dcterms:modified xsi:type="dcterms:W3CDTF">2011-10-19T23:35:03Z</dcterms:modified>
</cp:coreProperties>
</file>